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18"/>
  </p:notesMasterIdLst>
  <p:sldIdLst>
    <p:sldId id="258" r:id="rId3"/>
    <p:sldId id="300" r:id="rId4"/>
    <p:sldId id="301" r:id="rId5"/>
    <p:sldId id="307" r:id="rId6"/>
    <p:sldId id="308" r:id="rId7"/>
    <p:sldId id="294" r:id="rId8"/>
    <p:sldId id="309" r:id="rId9"/>
    <p:sldId id="302" r:id="rId10"/>
    <p:sldId id="310" r:id="rId11"/>
    <p:sldId id="311" r:id="rId12"/>
    <p:sldId id="304" r:id="rId13"/>
    <p:sldId id="312" r:id="rId14"/>
    <p:sldId id="305" r:id="rId15"/>
    <p:sldId id="306" r:id="rId16"/>
    <p:sldId id="313" r:id="rId17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990" autoAdjust="0"/>
    <p:restoredTop sz="86497" autoAdjust="0"/>
  </p:normalViewPr>
  <p:slideViewPr>
    <p:cSldViewPr>
      <p:cViewPr varScale="1">
        <p:scale>
          <a:sx n="63" d="100"/>
          <a:sy n="63" d="100"/>
        </p:scale>
        <p:origin x="1186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n Morrow" userId="0604e20b-9abd-4e4a-9dc8-0fdb9169652b" providerId="ADAL" clId="{930A331F-1732-4E3B-BC0C-A6BF1D7079FB}"/>
    <pc:docChg chg="mod">
      <pc:chgData name="Darin Morrow" userId="0604e20b-9abd-4e4a-9dc8-0fdb9169652b" providerId="ADAL" clId="{930A331F-1732-4E3B-BC0C-A6BF1D7079FB}" dt="2025-06-19T19:18:49.268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24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9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56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74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85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41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446CFF-8CBB-416E-9E7D-162CFAA2F7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17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ITI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CYBR 3323</a:t>
            </a:r>
            <a:r>
              <a:rPr lang="en-US" sz="44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Management of 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Darin Morrow. Kennesaw State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Architecture and Development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5F213A-0A6C-7BE5-13A7-89C683962550}"/>
              </a:ext>
            </a:extLst>
          </p:cNvPr>
          <p:cNvSpPr txBox="1"/>
          <p:nvPr/>
        </p:nvSpPr>
        <p:spPr>
          <a:xfrm>
            <a:off x="571500" y="1066800"/>
            <a:ext cx="8915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P</a:t>
            </a:r>
            <a:r>
              <a:rPr lang="en-US" sz="2000" b="0" i="0" dirty="0">
                <a:solidFill>
                  <a:srgbClr val="040C28"/>
                </a:solidFill>
                <a:effectLst/>
              </a:rPr>
              <a:t>lan, Design, and construct the IT systems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2124"/>
                </a:solidFill>
                <a:highlight>
                  <a:srgbClr val="FFFFFF"/>
                </a:highlight>
              </a:rPr>
              <a:t>A</a:t>
            </a: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nalyzing user requirements</a:t>
            </a:r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202124"/>
              </a:solidFill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2124"/>
                </a:solidFill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eveloping system designs</a:t>
            </a:r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202124"/>
              </a:solidFill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2124"/>
                </a:solidFill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eveloping software programs (Coding, etc)</a:t>
            </a:r>
          </a:p>
          <a:p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Implementing solutions that meet those requirements.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8351CF-EB6C-B7B1-F8D9-73420C01815E}"/>
              </a:ext>
            </a:extLst>
          </p:cNvPr>
          <p:cNvSpPr txBox="1"/>
          <p:nvPr/>
        </p:nvSpPr>
        <p:spPr>
          <a:xfrm>
            <a:off x="1143000" y="6096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Depending on size of company these could be two separate functions/departments</a:t>
            </a:r>
          </a:p>
        </p:txBody>
      </p:sp>
    </p:spTree>
    <p:extLst>
      <p:ext uri="{BB962C8B-B14F-4D97-AF65-F5344CB8AC3E}">
        <p14:creationId xmlns:p14="http://schemas.microsoft.com/office/powerpoint/2010/main" val="2752031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Quality Assurance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656F2-0845-CAA6-25E8-6AE4B96066A8}"/>
              </a:ext>
            </a:extLst>
          </p:cNvPr>
          <p:cNvSpPr txBox="1"/>
          <p:nvPr/>
        </p:nvSpPr>
        <p:spPr>
          <a:xfrm>
            <a:off x="762000" y="1219200"/>
            <a:ext cx="86868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Definition of code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Implementation and maintenance of a code review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Definition and configuration of linters/static analysis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Training/mentoring developers on best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Creation and maintenance of up-to-date internal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2BD89C-922D-F719-8262-07647868CD88}"/>
              </a:ext>
            </a:extLst>
          </p:cNvPr>
          <p:cNvSpPr txBox="1"/>
          <p:nvPr/>
        </p:nvSpPr>
        <p:spPr>
          <a:xfrm>
            <a:off x="1143000" y="6096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Smaller companies tend to overlook these activities</a:t>
            </a:r>
          </a:p>
        </p:txBody>
      </p:sp>
    </p:spTree>
    <p:extLst>
      <p:ext uri="{BB962C8B-B14F-4D97-AF65-F5344CB8AC3E}">
        <p14:creationId xmlns:p14="http://schemas.microsoft.com/office/powerpoint/2010/main" val="1983620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4ECD5D-FE12-4C9E-AC64-ED3581ABB9D9}"/>
              </a:ext>
            </a:extLst>
          </p:cNvPr>
          <p:cNvSpPr txBox="1"/>
          <p:nvPr/>
        </p:nvSpPr>
        <p:spPr>
          <a:xfrm>
            <a:off x="762000" y="1021382"/>
            <a:ext cx="85344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barlow" panose="00000500000000000000" pitchFamily="2" charset="0"/>
              </a:rPr>
              <a:t>Testing is the activity of verifying whether the built product meets expectations. </a:t>
            </a:r>
          </a:p>
          <a:p>
            <a:pPr algn="l"/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barlow" panose="00000500000000000000" pitchFamily="2" charset="0"/>
              </a:rPr>
              <a:t>Test Cases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 related to requirements and use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Test the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Test the Hardware</a:t>
            </a:r>
          </a:p>
          <a:p>
            <a:pPr lvl="1"/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Test the function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 Goals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33333"/>
              </a:solidFill>
              <a:effectLst/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highlight>
                  <a:srgbClr val="FFFFFF"/>
                </a:highlight>
                <a:latin typeface="source-sans-pro"/>
              </a:rPr>
              <a:t> Remove bugs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33333"/>
              </a:solidFill>
              <a:effectLst/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highlight>
                  <a:srgbClr val="FFFFFF"/>
                </a:highlight>
                <a:latin typeface="source-sans-pro"/>
              </a:rPr>
              <a:t>  </a:t>
            </a: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Operates ‘as intended”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rgbClr val="333333"/>
              </a:solidFill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  Meets performance criteria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rgbClr val="333333"/>
              </a:solidFill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 Assure the software’s dependability and stability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875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Data Analytics &amp; Reporting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43AFD-58DD-AD90-BB40-0BE22E6087BF}"/>
              </a:ext>
            </a:extLst>
          </p:cNvPr>
          <p:cNvSpPr txBox="1"/>
          <p:nvPr/>
        </p:nvSpPr>
        <p:spPr>
          <a:xfrm>
            <a:off x="685800" y="1143000"/>
            <a:ext cx="87630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ata analytics - business perspective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Developing a data hypothesis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Data collection and transformation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Create </a:t>
            </a:r>
            <a:r>
              <a:rPr lang="en-US" sz="2000" b="0" i="0" u="none" strike="noStrike" dirty="0">
                <a:solidFill>
                  <a:srgbClr val="1B87E6"/>
                </a:solidFill>
                <a:effectLst/>
                <a:highlight>
                  <a:srgbClr val="FFFFFF"/>
                </a:highlight>
              </a:rPr>
              <a:t>analytical research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 models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highlight>
                  <a:srgbClr val="FFFFFF"/>
                </a:highlight>
              </a:rPr>
              <a:t>A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nalyze and provide insight</a:t>
            </a:r>
            <a:r>
              <a:rPr lang="en-US" sz="2000" dirty="0">
                <a:highlight>
                  <a:srgbClr val="FFFFFF"/>
                </a:highlight>
              </a:rPr>
              <a:t>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Drive business decisions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highlight>
                <a:srgbClr val="FFFFFF"/>
              </a:highlight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Reporting – technical perspective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Determine the business requirement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Obtain and compile essential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Technical data translation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Recognize the data context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Build dashboards for reporting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Provide real-time reporting\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Allow users to dive down into reports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5CBDA-6D69-AD42-0A1D-BEC1DC007711}"/>
              </a:ext>
            </a:extLst>
          </p:cNvPr>
          <p:cNvSpPr txBox="1"/>
          <p:nvPr/>
        </p:nvSpPr>
        <p:spPr>
          <a:xfrm>
            <a:off x="914400" y="60960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Who does this work? How is it managed?</a:t>
            </a:r>
          </a:p>
        </p:txBody>
      </p:sp>
    </p:spTree>
    <p:extLst>
      <p:ext uri="{BB962C8B-B14F-4D97-AF65-F5344CB8AC3E}">
        <p14:creationId xmlns:p14="http://schemas.microsoft.com/office/powerpoint/2010/main" val="3561740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 Security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135B1-D46F-0D74-F289-5CA70FA14789}"/>
              </a:ext>
            </a:extLst>
          </p:cNvPr>
          <p:cNvSpPr txBox="1"/>
          <p:nvPr/>
        </p:nvSpPr>
        <p:spPr>
          <a:xfrm>
            <a:off x="647700" y="1066800"/>
            <a:ext cx="876300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revents unauthorized access to organizational assets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omputers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etworks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D4C4C"/>
              </a:solidFill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Maintains the integrity and confidentiality of sensitive information, blocking the access of sophisticated hackers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D4C4C"/>
              </a:solidFill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Manages Threats and Vulnerabilities to IT security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Ransomware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Spyware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Viruses</a:t>
            </a:r>
          </a:p>
        </p:txBody>
      </p:sp>
    </p:spTree>
    <p:extLst>
      <p:ext uri="{BB962C8B-B14F-4D97-AF65-F5344CB8AC3E}">
        <p14:creationId xmlns:p14="http://schemas.microsoft.com/office/powerpoint/2010/main" val="2066751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135B1-D46F-0D74-F289-5CA70FA14789}"/>
              </a:ext>
            </a:extLst>
          </p:cNvPr>
          <p:cNvSpPr txBox="1"/>
          <p:nvPr/>
        </p:nvSpPr>
        <p:spPr>
          <a:xfrm>
            <a:off x="647700" y="1066800"/>
            <a:ext cx="8763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You may work in one or more of these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4D4C4C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Understanding how they interrelate is critical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4D4C4C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All areas of “projects” and you will need to manage tasks, timelines, etc…</a:t>
            </a:r>
            <a:endParaRPr lang="en-US" sz="2000" b="0" i="0" dirty="0">
              <a:solidFill>
                <a:srgbClr val="4D4C4C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38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Managing IT</a:t>
            </a:r>
            <a:endParaRPr lang="en-US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481B5B-CECB-4017-8868-6D4717ADBCCB}"/>
              </a:ext>
            </a:extLst>
          </p:cNvPr>
          <p:cNvSpPr txBox="1"/>
          <p:nvPr/>
        </p:nvSpPr>
        <p:spPr>
          <a:xfrm>
            <a:off x="609600" y="1066800"/>
            <a:ext cx="89916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Why does IT exist?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Enable the business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Critical to day-to-day operations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How does IT work?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Understand IT organization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What functions exist/are needed?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How is IT managed?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How does the day-to-day work?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817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Organization Example</a:t>
            </a:r>
            <a:endParaRPr lang="en-US" sz="44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7CCBA00-6C8D-05E9-11F9-1A76836E7C2A}"/>
              </a:ext>
            </a:extLst>
          </p:cNvPr>
          <p:cNvSpPr/>
          <p:nvPr/>
        </p:nvSpPr>
        <p:spPr>
          <a:xfrm>
            <a:off x="4249614" y="11430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CEO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12EAE61-D4C5-4B26-D4F0-1B48E61BB4CE}"/>
              </a:ext>
            </a:extLst>
          </p:cNvPr>
          <p:cNvSpPr/>
          <p:nvPr/>
        </p:nvSpPr>
        <p:spPr>
          <a:xfrm>
            <a:off x="685799" y="21336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C7E49E3-ECC9-86E3-B392-55126615A832}"/>
              </a:ext>
            </a:extLst>
          </p:cNvPr>
          <p:cNvSpPr/>
          <p:nvPr/>
        </p:nvSpPr>
        <p:spPr>
          <a:xfrm>
            <a:off x="2078399" y="21336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CMO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5CC22E-F482-9447-BC68-78580E3DE4E2}"/>
              </a:ext>
            </a:extLst>
          </p:cNvPr>
          <p:cNvSpPr/>
          <p:nvPr/>
        </p:nvSpPr>
        <p:spPr>
          <a:xfrm>
            <a:off x="4507522" y="2145253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CSCO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742366-7103-884F-48B5-655EBEC0265B}"/>
              </a:ext>
            </a:extLst>
          </p:cNvPr>
          <p:cNvSpPr/>
          <p:nvPr/>
        </p:nvSpPr>
        <p:spPr>
          <a:xfrm>
            <a:off x="5656385" y="2133600"/>
            <a:ext cx="1277813" cy="457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CIO/CTO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7A416B6-92BF-B21E-5830-E3AE3A3EFDC0}"/>
              </a:ext>
            </a:extLst>
          </p:cNvPr>
          <p:cNvSpPr/>
          <p:nvPr/>
        </p:nvSpPr>
        <p:spPr>
          <a:xfrm>
            <a:off x="7391400" y="2133600"/>
            <a:ext cx="761999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CDO?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E1EEDCCA-A443-E53C-DC41-56E9987CD0EC}"/>
              </a:ext>
            </a:extLst>
          </p:cNvPr>
          <p:cNvCxnSpPr>
            <a:stCxn id="2" idx="2"/>
            <a:endCxn id="3" idx="0"/>
          </p:cNvCxnSpPr>
          <p:nvPr/>
        </p:nvCxnSpPr>
        <p:spPr>
          <a:xfrm rot="5400000">
            <a:off x="2658207" y="84993"/>
            <a:ext cx="533400" cy="35638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F9896E2-F8CE-268E-EDA2-3D41CB8B716A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3354507" y="781293"/>
            <a:ext cx="533400" cy="21712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CCAD4AE3-BA7F-044B-E71D-777C5E6DD54C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rot="16200000" flipH="1">
            <a:off x="4563242" y="1743772"/>
            <a:ext cx="545053" cy="2579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4EDF9AE-244B-305D-7F79-399E55752602}"/>
              </a:ext>
            </a:extLst>
          </p:cNvPr>
          <p:cNvCxnSpPr>
            <a:cxnSpLocks/>
            <a:stCxn id="2" idx="2"/>
            <a:endCxn id="7" idx="0"/>
          </p:cNvCxnSpPr>
          <p:nvPr/>
        </p:nvCxnSpPr>
        <p:spPr>
          <a:xfrm rot="16200000" flipH="1">
            <a:off x="5234353" y="1072661"/>
            <a:ext cx="533400" cy="15884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65D702A8-CD1B-8059-2975-3DC13022EC71}"/>
              </a:ext>
            </a:extLst>
          </p:cNvPr>
          <p:cNvCxnSpPr>
            <a:cxnSpLocks/>
            <a:stCxn id="2" idx="2"/>
            <a:endCxn id="8" idx="0"/>
          </p:cNvCxnSpPr>
          <p:nvPr/>
        </p:nvCxnSpPr>
        <p:spPr>
          <a:xfrm rot="16200000" flipH="1">
            <a:off x="5972907" y="334107"/>
            <a:ext cx="533400" cy="30655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BB9A8AB-F058-F177-B4FB-5646A0336BF9}"/>
              </a:ext>
            </a:extLst>
          </p:cNvPr>
          <p:cNvSpPr/>
          <p:nvPr/>
        </p:nvSpPr>
        <p:spPr>
          <a:xfrm>
            <a:off x="8458200" y="2139950"/>
            <a:ext cx="990601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CPO/HR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56D59D6-8AAF-5EDC-78B5-9350CC17386C}"/>
              </a:ext>
            </a:extLst>
          </p:cNvPr>
          <p:cNvCxnSpPr>
            <a:cxnSpLocks/>
            <a:stCxn id="2" idx="2"/>
            <a:endCxn id="23" idx="0"/>
          </p:cNvCxnSpPr>
          <p:nvPr/>
        </p:nvCxnSpPr>
        <p:spPr>
          <a:xfrm rot="16200000" flipH="1">
            <a:off x="6560282" y="-253269"/>
            <a:ext cx="539750" cy="42466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D1A02A5-6D96-53A2-5647-EA67E567B15D}"/>
              </a:ext>
            </a:extLst>
          </p:cNvPr>
          <p:cNvSpPr/>
          <p:nvPr/>
        </p:nvSpPr>
        <p:spPr>
          <a:xfrm>
            <a:off x="2221512" y="3696977"/>
            <a:ext cx="1540854" cy="68883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Architecture &amp; Development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98AC33-0E40-A42B-D70C-2329B16C49B0}"/>
              </a:ext>
            </a:extLst>
          </p:cNvPr>
          <p:cNvSpPr/>
          <p:nvPr/>
        </p:nvSpPr>
        <p:spPr>
          <a:xfrm>
            <a:off x="518747" y="3720424"/>
            <a:ext cx="1540855" cy="67710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Infrastructure &amp; Ops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D0E413BA-9855-D900-21D5-E5F103FFF97B}"/>
              </a:ext>
            </a:extLst>
          </p:cNvPr>
          <p:cNvCxnSpPr>
            <a:cxnSpLocks/>
            <a:stCxn id="7" idx="2"/>
            <a:endCxn id="28" idx="0"/>
          </p:cNvCxnSpPr>
          <p:nvPr/>
        </p:nvCxnSpPr>
        <p:spPr>
          <a:xfrm rot="5400000">
            <a:off x="3227422" y="652554"/>
            <a:ext cx="1129624" cy="50061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E879E8AA-423B-930A-B64B-004956257674}"/>
              </a:ext>
            </a:extLst>
          </p:cNvPr>
          <p:cNvCxnSpPr>
            <a:cxnSpLocks/>
            <a:stCxn id="7" idx="2"/>
            <a:endCxn id="27" idx="0"/>
          </p:cNvCxnSpPr>
          <p:nvPr/>
        </p:nvCxnSpPr>
        <p:spPr>
          <a:xfrm rot="5400000">
            <a:off x="4090528" y="1492212"/>
            <a:ext cx="1106177" cy="33033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7AA3DB77-D530-B533-97BB-0E34523D06D7}"/>
              </a:ext>
            </a:extLst>
          </p:cNvPr>
          <p:cNvCxnSpPr>
            <a:cxnSpLocks/>
            <a:stCxn id="2" idx="2"/>
            <a:endCxn id="3090" idx="0"/>
          </p:cNvCxnSpPr>
          <p:nvPr/>
        </p:nvCxnSpPr>
        <p:spPr>
          <a:xfrm rot="5400000">
            <a:off x="3941918" y="1380356"/>
            <a:ext cx="545052" cy="984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AA8A2DB-FC27-0645-0AEE-334275341FA4}"/>
              </a:ext>
            </a:extLst>
          </p:cNvPr>
          <p:cNvSpPr/>
          <p:nvPr/>
        </p:nvSpPr>
        <p:spPr>
          <a:xfrm>
            <a:off x="3873188" y="3708701"/>
            <a:ext cx="1540855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Program &amp; Project  Mgt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CB7351B-8E29-0102-8485-F20F3FB3CF82}"/>
              </a:ext>
            </a:extLst>
          </p:cNvPr>
          <p:cNvSpPr/>
          <p:nvPr/>
        </p:nvSpPr>
        <p:spPr>
          <a:xfrm>
            <a:off x="5550137" y="3684561"/>
            <a:ext cx="1154141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QA &amp;</a:t>
            </a:r>
          </a:p>
          <a:p>
            <a:pPr algn="ctr"/>
            <a:r>
              <a:rPr lang="en-US" sz="1600" dirty="0"/>
              <a:t>Test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AC41F5CF-1769-15AF-02ED-34B72D361E4A}"/>
              </a:ext>
            </a:extLst>
          </p:cNvPr>
          <p:cNvCxnSpPr>
            <a:cxnSpLocks/>
            <a:stCxn id="7" idx="2"/>
            <a:endCxn id="38" idx="0"/>
          </p:cNvCxnSpPr>
          <p:nvPr/>
        </p:nvCxnSpPr>
        <p:spPr>
          <a:xfrm rot="5400000">
            <a:off x="4910504" y="2323912"/>
            <a:ext cx="1117901" cy="16516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920B7FED-872E-AB3E-7080-B0DEB08FCD56}"/>
              </a:ext>
            </a:extLst>
          </p:cNvPr>
          <p:cNvCxnSpPr>
            <a:cxnSpLocks/>
            <a:stCxn id="7" idx="2"/>
            <a:endCxn id="39" idx="0"/>
          </p:cNvCxnSpPr>
          <p:nvPr/>
        </p:nvCxnSpPr>
        <p:spPr>
          <a:xfrm rot="5400000">
            <a:off x="5664370" y="3053638"/>
            <a:ext cx="1093761" cy="1680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B5E6C3B-206E-FAAD-5908-1EBA5C9B6C94}"/>
              </a:ext>
            </a:extLst>
          </p:cNvPr>
          <p:cNvSpPr txBox="1"/>
          <p:nvPr/>
        </p:nvSpPr>
        <p:spPr>
          <a:xfrm>
            <a:off x="723899" y="4755139"/>
            <a:ext cx="8610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Organizations are all different, but the functions exist somewhere.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Data and Analytics could be under CIO/CTO/CMO/CDO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Understand how your company is organized and operates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Understand your projects impact to the company goals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Why? It helps with scope, prioritization, trade-offs</a:t>
            </a:r>
          </a:p>
        </p:txBody>
      </p:sp>
      <p:sp>
        <p:nvSpPr>
          <p:cNvPr id="3078" name="Rectangle: Rounded Corners 3077">
            <a:extLst>
              <a:ext uri="{FF2B5EF4-FFF2-40B4-BE49-F238E27FC236}">
                <a16:creationId xmlns:a16="http://schemas.microsoft.com/office/drawing/2014/main" id="{9FEC603E-E895-4449-10CE-1AFF4837314A}"/>
              </a:ext>
            </a:extLst>
          </p:cNvPr>
          <p:cNvSpPr/>
          <p:nvPr/>
        </p:nvSpPr>
        <p:spPr>
          <a:xfrm>
            <a:off x="6858547" y="3696977"/>
            <a:ext cx="1226898" cy="677107"/>
          </a:xfrm>
          <a:prstGeom prst="roundRect">
            <a:avLst>
              <a:gd name="adj" fmla="val 1493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Data</a:t>
            </a:r>
          </a:p>
          <a:p>
            <a:pPr algn="ctr"/>
            <a:r>
              <a:rPr lang="en-US" sz="1600" dirty="0"/>
              <a:t>Analytics</a:t>
            </a:r>
          </a:p>
        </p:txBody>
      </p:sp>
      <p:cxnSp>
        <p:nvCxnSpPr>
          <p:cNvPr id="3079" name="Connector: Elbow 3078">
            <a:extLst>
              <a:ext uri="{FF2B5EF4-FFF2-40B4-BE49-F238E27FC236}">
                <a16:creationId xmlns:a16="http://schemas.microsoft.com/office/drawing/2014/main" id="{B09037FA-5358-4B1D-6946-F35CF80BDFC3}"/>
              </a:ext>
            </a:extLst>
          </p:cNvPr>
          <p:cNvCxnSpPr>
            <a:cxnSpLocks/>
            <a:stCxn id="7" idx="2"/>
            <a:endCxn id="3078" idx="0"/>
          </p:cNvCxnSpPr>
          <p:nvPr/>
        </p:nvCxnSpPr>
        <p:spPr>
          <a:xfrm rot="16200000" flipH="1">
            <a:off x="6330556" y="2555536"/>
            <a:ext cx="1106177" cy="11767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" name="TextBox 3081">
            <a:extLst>
              <a:ext uri="{FF2B5EF4-FFF2-40B4-BE49-F238E27FC236}">
                <a16:creationId xmlns:a16="http://schemas.microsoft.com/office/drawing/2014/main" id="{C099065F-8921-7717-B565-227BE987D676}"/>
              </a:ext>
            </a:extLst>
          </p:cNvPr>
          <p:cNvSpPr txBox="1"/>
          <p:nvPr/>
        </p:nvSpPr>
        <p:spPr>
          <a:xfrm>
            <a:off x="414707" y="2636240"/>
            <a:ext cx="1934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Sales/Ops</a:t>
            </a:r>
          </a:p>
        </p:txBody>
      </p:sp>
      <p:sp>
        <p:nvSpPr>
          <p:cNvPr id="3083" name="TextBox 3082">
            <a:extLst>
              <a:ext uri="{FF2B5EF4-FFF2-40B4-BE49-F238E27FC236}">
                <a16:creationId xmlns:a16="http://schemas.microsoft.com/office/drawing/2014/main" id="{7A993D17-25E0-650F-E535-120C56049CB3}"/>
              </a:ext>
            </a:extLst>
          </p:cNvPr>
          <p:cNvSpPr txBox="1"/>
          <p:nvPr/>
        </p:nvSpPr>
        <p:spPr>
          <a:xfrm>
            <a:off x="1883020" y="2662552"/>
            <a:ext cx="123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Marketing</a:t>
            </a:r>
          </a:p>
        </p:txBody>
      </p:sp>
      <p:sp>
        <p:nvSpPr>
          <p:cNvPr id="3084" name="TextBox 3083">
            <a:extLst>
              <a:ext uri="{FF2B5EF4-FFF2-40B4-BE49-F238E27FC236}">
                <a16:creationId xmlns:a16="http://schemas.microsoft.com/office/drawing/2014/main" id="{E8C8768F-F06F-3721-B494-533C17E8321F}"/>
              </a:ext>
            </a:extLst>
          </p:cNvPr>
          <p:cNvSpPr txBox="1"/>
          <p:nvPr/>
        </p:nvSpPr>
        <p:spPr>
          <a:xfrm>
            <a:off x="4273059" y="2579075"/>
            <a:ext cx="1480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Supply Chain</a:t>
            </a:r>
          </a:p>
        </p:txBody>
      </p:sp>
      <p:sp>
        <p:nvSpPr>
          <p:cNvPr id="3085" name="TextBox 3084">
            <a:extLst>
              <a:ext uri="{FF2B5EF4-FFF2-40B4-BE49-F238E27FC236}">
                <a16:creationId xmlns:a16="http://schemas.microsoft.com/office/drawing/2014/main" id="{7B010A61-EF14-C5D1-4667-D371DE7A4588}"/>
              </a:ext>
            </a:extLst>
          </p:cNvPr>
          <p:cNvSpPr txBox="1"/>
          <p:nvPr/>
        </p:nvSpPr>
        <p:spPr>
          <a:xfrm>
            <a:off x="6274780" y="2619069"/>
            <a:ext cx="58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</a:t>
            </a:r>
          </a:p>
        </p:txBody>
      </p:sp>
      <p:sp>
        <p:nvSpPr>
          <p:cNvPr id="3086" name="TextBox 3085">
            <a:extLst>
              <a:ext uri="{FF2B5EF4-FFF2-40B4-BE49-F238E27FC236}">
                <a16:creationId xmlns:a16="http://schemas.microsoft.com/office/drawing/2014/main" id="{6B540A5E-E82A-37D5-D3FC-08D1F6E79840}"/>
              </a:ext>
            </a:extLst>
          </p:cNvPr>
          <p:cNvSpPr txBox="1"/>
          <p:nvPr/>
        </p:nvSpPr>
        <p:spPr>
          <a:xfrm>
            <a:off x="7442687" y="261466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3087" name="TextBox 3086">
            <a:extLst>
              <a:ext uri="{FF2B5EF4-FFF2-40B4-BE49-F238E27FC236}">
                <a16:creationId xmlns:a16="http://schemas.microsoft.com/office/drawing/2014/main" id="{7D852B9F-3641-F9FD-DB50-54FF4BAB4D83}"/>
              </a:ext>
            </a:extLst>
          </p:cNvPr>
          <p:cNvSpPr txBox="1"/>
          <p:nvPr/>
        </p:nvSpPr>
        <p:spPr>
          <a:xfrm>
            <a:off x="8818684" y="257907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HR</a:t>
            </a:r>
          </a:p>
        </p:txBody>
      </p:sp>
      <p:sp>
        <p:nvSpPr>
          <p:cNvPr id="3090" name="Rectangle: Rounded Corners 3089">
            <a:extLst>
              <a:ext uri="{FF2B5EF4-FFF2-40B4-BE49-F238E27FC236}">
                <a16:creationId xmlns:a16="http://schemas.microsoft.com/office/drawing/2014/main" id="{1531B5E1-1D7C-2E16-1E18-422210F6B568}"/>
              </a:ext>
            </a:extLst>
          </p:cNvPr>
          <p:cNvSpPr/>
          <p:nvPr/>
        </p:nvSpPr>
        <p:spPr>
          <a:xfrm>
            <a:off x="3264873" y="2145252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CFO</a:t>
            </a:r>
          </a:p>
        </p:txBody>
      </p:sp>
      <p:sp>
        <p:nvSpPr>
          <p:cNvPr id="3096" name="TextBox 3095">
            <a:extLst>
              <a:ext uri="{FF2B5EF4-FFF2-40B4-BE49-F238E27FC236}">
                <a16:creationId xmlns:a16="http://schemas.microsoft.com/office/drawing/2014/main" id="{014BD33C-3757-E411-9ED1-8D29C4AAAC89}"/>
              </a:ext>
            </a:extLst>
          </p:cNvPr>
          <p:cNvSpPr txBox="1"/>
          <p:nvPr/>
        </p:nvSpPr>
        <p:spPr>
          <a:xfrm>
            <a:off x="3344011" y="2624446"/>
            <a:ext cx="114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Finance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709E0C6-F9F4-AE83-41D6-47870B820DDE}"/>
              </a:ext>
            </a:extLst>
          </p:cNvPr>
          <p:cNvSpPr/>
          <p:nvPr/>
        </p:nvSpPr>
        <p:spPr>
          <a:xfrm>
            <a:off x="8221903" y="3684561"/>
            <a:ext cx="1226898" cy="677107"/>
          </a:xfrm>
          <a:prstGeom prst="roundRect">
            <a:avLst>
              <a:gd name="adj" fmla="val 1493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IT Security</a:t>
            </a:r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97271E77-0C2F-009A-69EE-5D6F8BE084E5}"/>
              </a:ext>
            </a:extLst>
          </p:cNvPr>
          <p:cNvCxnSpPr>
            <a:cxnSpLocks/>
            <a:stCxn id="7" idx="2"/>
            <a:endCxn id="54" idx="0"/>
          </p:cNvCxnSpPr>
          <p:nvPr/>
        </p:nvCxnSpPr>
        <p:spPr>
          <a:xfrm rot="16200000" flipH="1">
            <a:off x="7018442" y="1867650"/>
            <a:ext cx="1093761" cy="25400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26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Program Management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3636F9-5EA3-9EF7-4638-FF78D8C9E637}"/>
              </a:ext>
            </a:extLst>
          </p:cNvPr>
          <p:cNvSpPr txBox="1"/>
          <p:nvPr/>
        </p:nvSpPr>
        <p:spPr>
          <a:xfrm>
            <a:off x="457200" y="885378"/>
            <a:ext cx="914400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rogram -  large project that is made up of several smaller projects that are dependent on each other.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utlining objectives</a:t>
            </a: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– normally focused on company mission and overarching goals</a:t>
            </a:r>
            <a:endParaRPr lang="en-US" sz="2400" b="0" i="0" dirty="0"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lanning execution,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anaging operations</a:t>
            </a:r>
            <a:endParaRPr lang="en-US" sz="24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Reporting on status.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Managing budget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Projects are scoped with cost, date, and resource constraints. Normally shorter in duration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Outlining objectives – normally shorter term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Reporting on status.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Reporting on Status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Mana</a:t>
            </a: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ging Budget</a:t>
            </a:r>
            <a:endParaRPr lang="en-US" sz="2400" b="0" i="0" dirty="0"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24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94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Program Management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3636F9-5EA3-9EF7-4638-FF78D8C9E637}"/>
              </a:ext>
            </a:extLst>
          </p:cNvPr>
          <p:cNvSpPr txBox="1"/>
          <p:nvPr/>
        </p:nvSpPr>
        <p:spPr>
          <a:xfrm>
            <a:off x="609600" y="1143000"/>
            <a:ext cx="8839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M</a:t>
            </a:r>
            <a:r>
              <a:rPr lang="en-US" sz="2400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ap out and define the list of dependent projects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S</a:t>
            </a:r>
            <a:r>
              <a:rPr lang="en-US" sz="2400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trategy and implementation, and how to delegate projects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A</a:t>
            </a:r>
            <a:r>
              <a:rPr lang="en-US" sz="2400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rticulate the goals and objectives of the program and how it will impact the business.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Understand budget impacts across entire program</a:t>
            </a: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algn="l"/>
            <a:endParaRPr lang="en-US" sz="2400" b="0" i="0" dirty="0"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43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Project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905373-A5A8-B240-D68B-A228722D7654}"/>
              </a:ext>
            </a:extLst>
          </p:cNvPr>
          <p:cNvSpPr txBox="1"/>
          <p:nvPr/>
        </p:nvSpPr>
        <p:spPr>
          <a:xfrm>
            <a:off x="457200" y="1023878"/>
            <a:ext cx="88392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M</a:t>
            </a: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anage the operations of an individual project within a program.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Focuses on the operational elements of the project such as meeting deadlines, staying within budget, and completing deliverables. </a:t>
            </a: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IT PM coordinates time, budget, resources and delegates tasks across the team with the help of project management tools like Microsoft Project, Smartsheet's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R</a:t>
            </a: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eports to the program manager (if there is one) on progress and changes made to the initial project plan.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157FE-C430-24C8-F347-A3247F96C3EF}"/>
              </a:ext>
            </a:extLst>
          </p:cNvPr>
          <p:cNvSpPr txBox="1"/>
          <p:nvPr/>
        </p:nvSpPr>
        <p:spPr>
          <a:xfrm>
            <a:off x="474785" y="4115739"/>
            <a:ext cx="899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These terms will be defined at your company and depending on the size pay have or have both</a:t>
            </a:r>
          </a:p>
        </p:txBody>
      </p:sp>
    </p:spTree>
    <p:extLst>
      <p:ext uri="{BB962C8B-B14F-4D97-AF65-F5344CB8AC3E}">
        <p14:creationId xmlns:p14="http://schemas.microsoft.com/office/powerpoint/2010/main" val="2516706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Portfolio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905373-A5A8-B240-D68B-A228722D7654}"/>
              </a:ext>
            </a:extLst>
          </p:cNvPr>
          <p:cNvSpPr txBox="1"/>
          <p:nvPr/>
        </p:nvSpPr>
        <p:spPr>
          <a:xfrm>
            <a:off x="457200" y="1023878"/>
            <a:ext cx="8839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This may be a function or a department depending on size of company or a function of the Program manager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highlight>
                  <a:srgbClr val="FFFFFF"/>
                </a:highlight>
              </a:rPr>
              <a:t>A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pplication of systematic management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investments,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Projects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highlight>
                  <a:srgbClr val="FFFFFF"/>
                </a:highlight>
              </a:rPr>
              <a:t>A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ctivities of enterprise IT)departments.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1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 Infrastructure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73CF9B-C880-1076-D722-16C5F988D88E}"/>
              </a:ext>
            </a:extLst>
          </p:cNvPr>
          <p:cNvSpPr txBox="1"/>
          <p:nvPr/>
        </p:nvSpPr>
        <p:spPr>
          <a:xfrm>
            <a:off x="685800" y="990600"/>
            <a:ext cx="8763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According to the </a:t>
            </a:r>
            <a:r>
              <a:rPr lang="en-U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2" tooltip="ITIL"/>
              </a:rPr>
              <a:t>ITIL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Foundation Course Glossary</a:t>
            </a:r>
            <a:r>
              <a:rPr lang="en-US" dirty="0">
                <a:solidFill>
                  <a:srgbClr val="2021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021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IT Infrastructure can also be termed as “All of the hardware, software, networks, facilities, etc., that are required to develop, test, deliver, monitor, control or support IT services.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02122"/>
              </a:solidFill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The term IT </a:t>
            </a:r>
            <a:r>
              <a:rPr lang="en-U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infrastructure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includes all of the Information Technology but not the associated People, Processes and documentation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335F42-58D7-FDB3-6F38-DB66B2643A97}"/>
              </a:ext>
            </a:extLst>
          </p:cNvPr>
          <p:cNvSpPr txBox="1"/>
          <p:nvPr/>
        </p:nvSpPr>
        <p:spPr>
          <a:xfrm>
            <a:off x="762000" y="3466748"/>
            <a:ext cx="861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Examples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Computer Servers (Physical and Virtual)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Network (Switches, Routers, Cables, Internet)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PCs, Laptops, iPad…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Identify Management (login, etc)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Telcom and IVR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Center Buildings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7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 Operations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B1855A-98F3-920D-DDCE-30059BD0E3F0}"/>
              </a:ext>
            </a:extLst>
          </p:cNvPr>
          <p:cNvSpPr txBox="1"/>
          <p:nvPr/>
        </p:nvSpPr>
        <p:spPr>
          <a:xfrm>
            <a:off x="685800" y="1066800"/>
            <a:ext cx="85344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Network management and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Network administration,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Device management,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Mobile contracting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Help desk services.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Performance optimization.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hardware (CPU,s, memory, VMs)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Software (applications, databases, etc)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Monitoring performance metrics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Troubleshooting performance issues.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visibility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Monitoring tools, alerts, dashboards, reports, capacity planning, compliance measures and incident management systems.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Business continuity.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Backup and DR strategies. </a:t>
            </a:r>
          </a:p>
        </p:txBody>
      </p:sp>
    </p:spTree>
    <p:extLst>
      <p:ext uri="{BB962C8B-B14F-4D97-AF65-F5344CB8AC3E}">
        <p14:creationId xmlns:p14="http://schemas.microsoft.com/office/powerpoint/2010/main" val="4251008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884</Words>
  <Application>Microsoft Office PowerPoint</Application>
  <PresentationFormat>Custom</PresentationFormat>
  <Paragraphs>197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Arial Narrow</vt:lpstr>
      <vt:lpstr>barlow</vt:lpstr>
      <vt:lpstr>Calibri</vt:lpstr>
      <vt:lpstr>Calibri Light</vt:lpstr>
      <vt:lpstr>source-sans-pro</vt:lpstr>
      <vt:lpstr>Times New Roman</vt:lpstr>
      <vt:lpstr>TT_Norms_Pro</vt:lpstr>
      <vt:lpstr>Office Theme</vt:lpstr>
      <vt:lpstr>Custom Design</vt:lpstr>
      <vt:lpstr>CYBR 3323 </vt:lpstr>
      <vt:lpstr>Managing IT</vt:lpstr>
      <vt:lpstr>Organization Example</vt:lpstr>
      <vt:lpstr>IT Program Management</vt:lpstr>
      <vt:lpstr>IT Program Management</vt:lpstr>
      <vt:lpstr>IT Project Management</vt:lpstr>
      <vt:lpstr>IT Portfolio Management</vt:lpstr>
      <vt:lpstr>IT Infrastructure</vt:lpstr>
      <vt:lpstr>IT Operations</vt:lpstr>
      <vt:lpstr>Architecture and Development</vt:lpstr>
      <vt:lpstr>Quality Assurance</vt:lpstr>
      <vt:lpstr>Testing</vt:lpstr>
      <vt:lpstr>Data Analytics &amp; Reporting</vt:lpstr>
      <vt:lpstr>IT Security</vt:lpstr>
      <vt:lpstr>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Darin Morrow</cp:lastModifiedBy>
  <cp:revision>1</cp:revision>
  <dcterms:created xsi:type="dcterms:W3CDTF">2022-02-09T22:15:00Z</dcterms:created>
  <dcterms:modified xsi:type="dcterms:W3CDTF">2025-06-19T19:18:55Z</dcterms:modified>
</cp:coreProperties>
</file>